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65" r:id="rId11"/>
    <p:sldId id="267" r:id="rId12"/>
    <p:sldId id="268" r:id="rId13"/>
    <p:sldId id="275" r:id="rId14"/>
    <p:sldId id="276" r:id="rId15"/>
    <p:sldId id="269" r:id="rId16"/>
    <p:sldId id="278" r:id="rId17"/>
    <p:sldId id="270" r:id="rId18"/>
    <p:sldId id="271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0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6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7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41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92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8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8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5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5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8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5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F1E0F81-70B1-418D-9FF1-733B8C9DCAF9}" type="datetimeFigureOut">
              <a:rPr lang="en-US" smtClean="0"/>
              <a:pPr/>
              <a:t>22-02-2019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C31708-78BE-49C6-A4C9-321B0B3A1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5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002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Parotid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By 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err="1" smtClean="0"/>
              <a:t>Dr.Leena</a:t>
            </a:r>
            <a:r>
              <a:rPr lang="en-US" dirty="0" smtClean="0"/>
              <a:t>. N </a:t>
            </a:r>
          </a:p>
          <a:p>
            <a:pPr>
              <a:buNone/>
            </a:pPr>
            <a:r>
              <a:rPr lang="en-US" dirty="0" smtClean="0"/>
              <a:t>					Associate Professor </a:t>
            </a:r>
          </a:p>
          <a:p>
            <a:pPr>
              <a:buNone/>
            </a:pPr>
            <a:r>
              <a:rPr lang="en-US" dirty="0" smtClean="0"/>
              <a:t>					Department of Anatomy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66800"/>
            <a:ext cx="85725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posteromedial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surface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related to:</a:t>
            </a:r>
          </a:p>
          <a:p>
            <a:pPr marL="685800" indent="-342900" algn="just" fontAlgn="auto">
              <a:spcBef>
                <a:spcPts val="0"/>
              </a:spcBef>
              <a:spcAft>
                <a:spcPts val="600"/>
              </a:spcAft>
              <a:buFontTx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mastoid process, with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sternocido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-mastoid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the posterior belly of the digastric.</a:t>
            </a:r>
          </a:p>
          <a:p>
            <a:pPr marL="685800" indent="-342900" algn="just" fontAlgn="auto">
              <a:spcBef>
                <a:spcPts val="0"/>
              </a:spcBef>
              <a:spcAft>
                <a:spcPts val="600"/>
              </a:spcAft>
              <a:buFontTx/>
              <a:buAutoNum type="alphaL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process, with structures attached to it.</a:t>
            </a:r>
          </a:p>
          <a:p>
            <a:pPr marL="6858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The external carotid artery and facial nerve enter the gland through this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42875" y="6143625"/>
            <a:ext cx="8786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Structures emerging at the periphery of the parotid gland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D:\VIKRANT SHARMA\Krishna Garg Mam\BDC Presentation\BDC Presentation\Volume 3_BDC\5-3a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571500"/>
            <a:ext cx="89185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42875" y="5741988"/>
            <a:ext cx="87868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Helvetica Narrow" pitchFamily="34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Horizontal section through the parotid gland showing its relations and the structures passing through it, and (b) gross features of parotid gland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D:\VIKRANT SHARMA\Krishna Garg Mam\BDC Presentation\BDC Presentation\Volume 3_BDC\5-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642938"/>
            <a:ext cx="89106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VIKRANT SHARMA\Krishna Garg Mam\BDC Presentation\BDC Presentation\Volume 3_BDC\5-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795338"/>
            <a:ext cx="89106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786812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Structures within the Parotid Gland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medial to the lateral side, these are as follows.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•	Arteries: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external carotid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artery divides into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maxillary artery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superficial temporal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artery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Veins: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retromandibular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vein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facial nerve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Facial nerve divides into two branches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Temporofacial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Divides into temporal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branches.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Cervicofacial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Divides into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marginal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cervical branches.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•	Parotid lymph nodes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42875" y="5429250"/>
            <a:ext cx="878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Structures within the parotid gland: (a) Arteries, (b) veins, (c) nerves, (d) two parts of the parotid gland are separated by isthmus, and (e) superficial part overlapping the deep part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 descr="D:\Shared\BDC Slides Corr\Vol 3 Figs\JPEG\5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0"/>
            <a:ext cx="8001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143000"/>
            <a:ext cx="87868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Parotid Duct/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Stenson’s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Duct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Parotid duct is thick-walled and is about 5 cm long.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runs forwards and slightly downwards on the masseter.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pierces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pad of fat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buccopharyngeal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fascia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buccinator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forwards for a short distance between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buccinator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the oral mucosa. Finally, the duct turns medially and opens into the vestibule of the mouth opposite the crown of the upper second molar tooth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000" b="1" dirty="0" smtClean="0">
                <a:solidFill>
                  <a:srgbClr val="C00000"/>
                </a:solidFill>
                <a:latin typeface="Helvetica Narrow" pitchFamily="34" charset="0"/>
              </a:rPr>
              <a:t>Blood Supply</a:t>
            </a:r>
            <a:br>
              <a:rPr lang="en-US" sz="2000" b="1" dirty="0" smtClean="0">
                <a:solidFill>
                  <a:srgbClr val="C00000"/>
                </a:solidFill>
                <a:latin typeface="Helvetica Narrow" pitchFamily="34" charset="0"/>
              </a:rPr>
            </a:b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8229600" cy="114300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dirty="0" smtClean="0">
                <a:latin typeface="Helvetica Narrow" pitchFamily="34" charset="0"/>
              </a:rPr>
              <a:t>The </a:t>
            </a:r>
            <a:r>
              <a:rPr lang="en-US" dirty="0">
                <a:latin typeface="Helvetica Narrow" pitchFamily="34" charset="0"/>
              </a:rPr>
              <a:t>external carotid artery and its branches that arise within the gland</a:t>
            </a:r>
          </a:p>
        </p:txBody>
      </p:sp>
    </p:spTree>
    <p:extLst>
      <p:ext uri="{BB962C8B-B14F-4D97-AF65-F5344CB8AC3E}">
        <p14:creationId xmlns:p14="http://schemas.microsoft.com/office/powerpoint/2010/main" val="17353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313" y="500063"/>
            <a:ext cx="8572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C00000"/>
                </a:solidFill>
                <a:latin typeface="Helvetica Narrow" pitchFamily="34" charset="0"/>
              </a:rPr>
              <a:t>Nerve Supply</a:t>
            </a:r>
          </a:p>
        </p:txBody>
      </p:sp>
      <p:pic>
        <p:nvPicPr>
          <p:cNvPr id="17411" name="Picture 2" descr="D:\Shared\BDC vol 3 Table\New Folder\FC 5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399" y="141288"/>
            <a:ext cx="5967413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3" y="376238"/>
            <a:ext cx="8572500" cy="5600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Helvetica Narrow" pitchFamily="34" charset="0"/>
              </a:rPr>
              <a:t>Lymphatic Drainage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Helvetica Narrow" pitchFamily="34" charset="0"/>
              </a:rPr>
              <a:t>Parotid Lymph Nodes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They drain: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a.	Temple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b.	Side of the scalp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c.	Lateral surface of the auricle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d.	External acoustic </a:t>
            </a:r>
            <a:r>
              <a:rPr lang="en-US" sz="2800" dirty="0" err="1">
                <a:latin typeface="Helvetica Narrow" pitchFamily="34" charset="0"/>
              </a:rPr>
              <a:t>meatus</a:t>
            </a:r>
            <a:endParaRPr lang="en-US" sz="2800" dirty="0">
              <a:latin typeface="Helvetica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e.	Middle ear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f.	Parotid gland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g.	Upper part of the cheek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h.	Parts of the eyelids and orbit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9200" y="2362200"/>
            <a:ext cx="85725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Helvetica Narrow" pitchFamily="34" charset="0"/>
              </a:rPr>
              <a:t>Development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Helvetica Narrow" pitchFamily="34" charset="0"/>
              </a:rPr>
              <a:t>The parotid gland is ectodermal in origin.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Parotid gland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400800" cy="3124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the largest of the Salivary glands.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Serous gland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Weighs about 25gm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ANATOMY</a:t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Viral infection of the gland- Mumps.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Parotid fascia is very dense and allows very little expansion of the gland . Hence parotid swellings are very painful.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Benign and malignant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tumours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Facial paralysis can occur as a result of involvement of facial nerve in a  malignant growth of parotid gland.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surgical removal of the parotid gland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Parotidectomy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the facial nerve is preserved by removing the gland in two parts, superficial and deep separately.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parotid calculi may get formed within the parotid gland  or in its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Stenson’s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duct.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VIKRANT SHARMA\Krishna Garg Mam\BDC Presentation\BDC Presentation\Volume 3_BDC\5-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88" y="1000125"/>
            <a:ext cx="77089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2875" y="6143625"/>
            <a:ext cx="8786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Position of parotid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600200"/>
            <a:ext cx="8458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Capsule of Parotid Gland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	The investing layer of the deep cervical fascia forms a capsule for the gland.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	It is supplied by great auricular nerve.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	A portion of the deep lamina, extending between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process and the mandible, is thickened to form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stylomandibular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ligament which separates the parotid gland from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submandibular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salivary gland. The ligament is pierced by the external carotid artery.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142875" y="6143625"/>
            <a:ext cx="8786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Capsule of the parotid gland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D:\VIKRANT SHARMA\Krishna Garg Mam\BDC Presentation\BDC Presentation\Volume 3_BDC\5-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072313" cy="594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313" y="500063"/>
            <a:ext cx="85725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External Features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gland resembles a three-sided pyramid.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gland has four surfaces: 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 Superior (base of the pyramid)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 Superficial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Anteromedial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Posteromedial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surfaces are separated by three borders: 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 Anterior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 Posterior</a:t>
            </a:r>
          </a:p>
          <a:p>
            <a:pPr algn="just"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 Medial/pharyngeal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25" y="0"/>
            <a:ext cx="816768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Helvetica Narrow" pitchFamily="34" charset="0"/>
              </a:rPr>
              <a:t>Relations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Apex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The cervical branch of the facial nerve and the two divisions of the </a:t>
            </a:r>
            <a:r>
              <a:rPr lang="en-US" sz="2800" dirty="0" err="1">
                <a:latin typeface="Helvetica Narrow" pitchFamily="34" charset="0"/>
              </a:rPr>
              <a:t>retromandibular</a:t>
            </a:r>
            <a:r>
              <a:rPr lang="en-US" sz="2800" dirty="0">
                <a:latin typeface="Helvetica Narrow" pitchFamily="34" charset="0"/>
              </a:rPr>
              <a:t> vein emerge near the apex.</a:t>
            </a:r>
          </a:p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Surfaces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latin typeface="Helvetica Narrow" pitchFamily="34" charset="0"/>
              </a:rPr>
              <a:t>     </a:t>
            </a:r>
            <a:r>
              <a:rPr lang="en-US" sz="2800" dirty="0">
                <a:latin typeface="Helvetica Narrow" pitchFamily="34" charset="0"/>
              </a:rPr>
              <a:t>The superior surface or base It is related to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	a. The cartilaginous part of the external acoustic </a:t>
            </a:r>
            <a:r>
              <a:rPr lang="en-US" sz="2800" dirty="0" err="1">
                <a:latin typeface="Helvetica Narrow" pitchFamily="34" charset="0"/>
              </a:rPr>
              <a:t>meatus</a:t>
            </a:r>
            <a:endParaRPr lang="en-US" sz="2800" dirty="0">
              <a:latin typeface="Helvetica Narrow" pitchFamily="34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	b. The posterior surface of the </a:t>
            </a:r>
            <a:r>
              <a:rPr lang="en-US" sz="2800" dirty="0" err="1">
                <a:latin typeface="Helvetica Narrow" pitchFamily="34" charset="0"/>
              </a:rPr>
              <a:t>temporomandibular</a:t>
            </a:r>
            <a:r>
              <a:rPr lang="en-US" sz="2800" dirty="0">
                <a:latin typeface="Helvetica Narrow" pitchFamily="34" charset="0"/>
              </a:rPr>
              <a:t> joint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	c. The superficial temporal vessels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Helvetica Narrow" pitchFamily="34" charset="0"/>
              </a:rPr>
              <a:t>	d. The </a:t>
            </a:r>
            <a:r>
              <a:rPr lang="en-US" sz="2800" dirty="0" err="1">
                <a:latin typeface="Helvetica Narrow" pitchFamily="34" charset="0"/>
              </a:rPr>
              <a:t>auriculotemporal</a:t>
            </a:r>
            <a:r>
              <a:rPr lang="en-US" sz="2800" dirty="0">
                <a:latin typeface="Helvetica Narrow" pitchFamily="34" charset="0"/>
              </a:rPr>
              <a:t> </a:t>
            </a:r>
            <a:r>
              <a:rPr lang="en-US" sz="2800" dirty="0" smtClean="0">
                <a:latin typeface="Helvetica Narrow" pitchFamily="34" charset="0"/>
              </a:rPr>
              <a:t>nerve</a:t>
            </a:r>
            <a:endParaRPr lang="en-US" sz="2800" dirty="0">
              <a:latin typeface="Helvetica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524000"/>
            <a:ext cx="66294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Superficial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surface covered with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Superficial fascia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parotid fascia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few deep parotid lymph nodes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Helvetica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5469" y="3244334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Helvetica Narrow" pitchFamily="34" charset="0"/>
              </a:rPr>
              <a:t>•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50" y="7620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anteromedial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surface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4497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related 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posterior border of the ramus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mandible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800100" indent="-4572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masseter</a:t>
            </a:r>
          </a:p>
          <a:p>
            <a:pPr marL="800100" indent="-4572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pterygoid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800100" indent="-4572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lateral surface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temporomandibular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joint.</a:t>
            </a:r>
          </a:p>
          <a:p>
            <a:pPr marL="800100" indent="-457200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emerging branches of the facial nerve</a:t>
            </a:r>
            <a:r>
              <a:rPr lang="en-US" dirty="0">
                <a:latin typeface="Helvetica Narrow" pitchFamily="34" charset="0"/>
              </a:rPr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035784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483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Helvetica Narrow</vt:lpstr>
      <vt:lpstr>Times New Roman</vt:lpstr>
      <vt:lpstr>Wingdings 3</vt:lpstr>
      <vt:lpstr>Slice</vt:lpstr>
      <vt:lpstr>Parotid gland</vt:lpstr>
      <vt:lpstr>Parotid 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anteromedial surface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Blood Supply </vt:lpstr>
      <vt:lpstr>PowerPoint Presentation</vt:lpstr>
      <vt:lpstr>PowerPoint Presentation</vt:lpstr>
      <vt:lpstr>PowerPoint Presentation</vt:lpstr>
      <vt:lpstr>CLINICAL ANATOMY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Parotid gland</dc:title>
  <dc:creator>Windows</dc:creator>
  <cp:lastModifiedBy>COM-1</cp:lastModifiedBy>
  <cp:revision>27</cp:revision>
  <dcterms:created xsi:type="dcterms:W3CDTF">2019-04-20T03:31:34Z</dcterms:created>
  <dcterms:modified xsi:type="dcterms:W3CDTF">2019-02-22T08:10:40Z</dcterms:modified>
</cp:coreProperties>
</file>